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60" r:id="rId4"/>
    <p:sldMasterId id="2147483675" r:id="rId5"/>
    <p:sldMasterId id="2147483678" r:id="rId6"/>
  </p:sldMasterIdLst>
  <p:notesMasterIdLst>
    <p:notesMasterId r:id="rId10"/>
  </p:notesMasterIdLst>
  <p:sldIdLst>
    <p:sldId id="256" r:id="rId7"/>
    <p:sldId id="257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2BAF46-911D-4A04-854A-2D6D975F29D5}" v="58" dt="2021-09-15T06:11:32.5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2" autoAdjust="0"/>
    <p:restoredTop sz="94660"/>
  </p:normalViewPr>
  <p:slideViewPr>
    <p:cSldViewPr snapToGrid="0">
      <p:cViewPr varScale="1">
        <p:scale>
          <a:sx n="61" d="100"/>
          <a:sy n="61" d="100"/>
        </p:scale>
        <p:origin x="13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9A9395-E37A-4B4F-8E76-BFDAC3769E8F}" type="datetimeFigureOut">
              <a:rPr kumimoji="1" lang="ja-JP" altLang="en-US" smtClean="0"/>
              <a:t>2021/9/22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1A35A-8E74-4FCF-ACDF-801CA5CDC8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692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>
            <a:extLst>
              <a:ext uri="{FF2B5EF4-FFF2-40B4-BE49-F238E27FC236}">
                <a16:creationId xmlns:a16="http://schemas.microsoft.com/office/drawing/2014/main" id="{D3ABF7EB-62CD-4255-A13E-F4656F7C4A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" y="0"/>
            <a:ext cx="9142984" cy="6857999"/>
          </a:xfrm>
          <a:prstGeom prst="rect">
            <a:avLst/>
          </a:prstGeom>
        </p:spPr>
      </p:pic>
      <p:sp>
        <p:nvSpPr>
          <p:cNvPr id="9" name="タイトル 8">
            <a:extLst>
              <a:ext uri="{FF2B5EF4-FFF2-40B4-BE49-F238E27FC236}">
                <a16:creationId xmlns:a16="http://schemas.microsoft.com/office/drawing/2014/main" id="{0F17052A-1730-4D93-A50B-A1819641D3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2000" y="2628000"/>
            <a:ext cx="7200000" cy="540000"/>
          </a:xfrm>
        </p:spPr>
        <p:txBody>
          <a:bodyPr lIns="0" tIns="108000" rIns="0" bIns="108000" anchor="t"/>
          <a:lstStyle>
            <a:lvl1pPr algn="ctr">
              <a:defRPr sz="3200"/>
            </a:lvl1pPr>
          </a:lstStyle>
          <a:p>
            <a:r>
              <a:rPr kumimoji="1" lang="ja-JP" altLang="en-US" dirty="0"/>
              <a:t>タイトル</a:t>
            </a:r>
          </a:p>
        </p:txBody>
      </p:sp>
      <p:sp>
        <p:nvSpPr>
          <p:cNvPr id="16" name="テキスト プレースホルダー 15">
            <a:extLst>
              <a:ext uri="{FF2B5EF4-FFF2-40B4-BE49-F238E27FC236}">
                <a16:creationId xmlns:a16="http://schemas.microsoft.com/office/drawing/2014/main" id="{B140D48E-FF82-4C14-A959-65E572B1AA5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70471" y="3276000"/>
            <a:ext cx="3603059" cy="2923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300"/>
            </a:lvl1pPr>
          </a:lstStyle>
          <a:p>
            <a:pPr lvl="0"/>
            <a:r>
              <a:rPr kumimoji="1" lang="en-US" altLang="ja-JP" dirty="0"/>
              <a:t>YYYY</a:t>
            </a:r>
            <a:r>
              <a:rPr kumimoji="1" lang="ja-JP" altLang="en-US" dirty="0"/>
              <a:t>年</a:t>
            </a:r>
            <a:r>
              <a:rPr kumimoji="1" lang="en-US" altLang="ja-JP" dirty="0"/>
              <a:t>MM</a:t>
            </a:r>
            <a:r>
              <a:rPr kumimoji="1" lang="ja-JP" altLang="en-US" dirty="0"/>
              <a:t>月</a:t>
            </a:r>
            <a:r>
              <a:rPr kumimoji="1" lang="en-US" altLang="ja-JP" dirty="0"/>
              <a:t>DD</a:t>
            </a:r>
            <a:r>
              <a:rPr kumimoji="1" lang="ja-JP" altLang="en-US" dirty="0"/>
              <a:t>日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0A061519-593B-4583-88C7-1817E093F4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5559" y="6312939"/>
            <a:ext cx="2632406" cy="209873"/>
          </a:xfrm>
          <a:prstGeom prst="rect">
            <a:avLst/>
          </a:prstGeom>
        </p:spPr>
      </p:pic>
      <p:sp>
        <p:nvSpPr>
          <p:cNvPr id="7" name="テキスト プレースホルダー 15">
            <a:extLst>
              <a:ext uri="{FF2B5EF4-FFF2-40B4-BE49-F238E27FC236}">
                <a16:creationId xmlns:a16="http://schemas.microsoft.com/office/drawing/2014/main" id="{9F9C8ED6-6EA2-47EA-8A6D-B3272121935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70469" y="3676389"/>
            <a:ext cx="3603059" cy="2923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300"/>
            </a:lvl1pPr>
          </a:lstStyle>
          <a:p>
            <a:pPr lvl="0"/>
            <a:r>
              <a:rPr kumimoji="1" lang="ja-JP" altLang="en-US" dirty="0"/>
              <a:t>〇〇部　</a:t>
            </a:r>
            <a:r>
              <a:rPr kumimoji="1" lang="en-US" altLang="ja-JP" dirty="0"/>
              <a:t>XX</a:t>
            </a:r>
            <a:r>
              <a:rPr kumimoji="1" lang="ja-JP" altLang="en-US" dirty="0"/>
              <a:t>グループ</a:t>
            </a:r>
          </a:p>
        </p:txBody>
      </p:sp>
    </p:spTree>
    <p:extLst>
      <p:ext uri="{BB962C8B-B14F-4D97-AF65-F5344CB8AC3E}">
        <p14:creationId xmlns:p14="http://schemas.microsoft.com/office/powerpoint/2010/main" val="1582000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F762B5-7C88-4ED4-8DEB-B4DF9D711D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/>
              <a:t>タイトル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2FD4A49-9811-450E-BA70-BC633E2D4D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12791" y="6678414"/>
            <a:ext cx="207354" cy="144000"/>
          </a:xfrm>
        </p:spPr>
        <p:txBody>
          <a:bodyPr/>
          <a:lstStyle/>
          <a:p>
            <a:fld id="{9861603B-395F-4735-8B4B-D01A92F695FD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DAB76E4-DAF0-4DF1-8FFC-7DFD5671D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9704" y="6704247"/>
            <a:ext cx="2880000" cy="92333"/>
          </a:xfrm>
        </p:spPr>
        <p:txBody>
          <a:bodyPr/>
          <a:lstStyle>
            <a:lvl1pPr>
              <a:defRPr/>
            </a:lvl1pPr>
          </a:lstStyle>
          <a:p>
            <a:pPr defTabSz="914400"/>
            <a:r>
              <a:rPr lang="en-US" altLang="ja-JP" dirty="0"/>
              <a:t>Copyright © ENEOS Systems </a:t>
            </a:r>
            <a:r>
              <a:rPr lang="en-US" altLang="ja-JP" dirty="0" err="1"/>
              <a:t>Co.,Ltd</a:t>
            </a:r>
            <a:r>
              <a:rPr lang="en-US" altLang="ja-JP" dirty="0"/>
              <a:t>. All Rights Reserved.</a:t>
            </a:r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4093166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>
            <a:extLst>
              <a:ext uri="{FF2B5EF4-FFF2-40B4-BE49-F238E27FC236}">
                <a16:creationId xmlns:a16="http://schemas.microsoft.com/office/drawing/2014/main" id="{D3ABF7EB-62CD-4255-A13E-F4656F7C4A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" y="0"/>
            <a:ext cx="9142984" cy="6857999"/>
          </a:xfrm>
          <a:prstGeom prst="rect">
            <a:avLst/>
          </a:prstGeom>
        </p:spPr>
      </p:pic>
      <p:sp>
        <p:nvSpPr>
          <p:cNvPr id="9" name="タイトル 8">
            <a:extLst>
              <a:ext uri="{FF2B5EF4-FFF2-40B4-BE49-F238E27FC236}">
                <a16:creationId xmlns:a16="http://schemas.microsoft.com/office/drawing/2014/main" id="{0F17052A-1730-4D93-A50B-A1819641D3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2000" y="2628000"/>
            <a:ext cx="7200000" cy="540000"/>
          </a:xfrm>
        </p:spPr>
        <p:txBody>
          <a:bodyPr lIns="0" tIns="108000" rIns="0" bIns="108000" anchor="t"/>
          <a:lstStyle>
            <a:lvl1pPr algn="ctr">
              <a:defRPr sz="3200"/>
            </a:lvl1pPr>
          </a:lstStyle>
          <a:p>
            <a:r>
              <a:rPr kumimoji="1" lang="ja-JP" altLang="en-US" dirty="0"/>
              <a:t>タイトル</a:t>
            </a:r>
          </a:p>
        </p:txBody>
      </p:sp>
      <p:sp>
        <p:nvSpPr>
          <p:cNvPr id="16" name="テキスト プレースホルダー 15">
            <a:extLst>
              <a:ext uri="{FF2B5EF4-FFF2-40B4-BE49-F238E27FC236}">
                <a16:creationId xmlns:a16="http://schemas.microsoft.com/office/drawing/2014/main" id="{B140D48E-FF82-4C14-A959-65E572B1AA5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70471" y="3276000"/>
            <a:ext cx="3603059" cy="2923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300"/>
            </a:lvl1pPr>
          </a:lstStyle>
          <a:p>
            <a:pPr lvl="0"/>
            <a:r>
              <a:rPr kumimoji="1" lang="en-US" altLang="ja-JP" dirty="0"/>
              <a:t>YYYY</a:t>
            </a:r>
            <a:r>
              <a:rPr kumimoji="1" lang="ja-JP" altLang="en-US" dirty="0"/>
              <a:t>年</a:t>
            </a:r>
            <a:r>
              <a:rPr kumimoji="1" lang="en-US" altLang="ja-JP" dirty="0"/>
              <a:t>MM</a:t>
            </a:r>
            <a:r>
              <a:rPr kumimoji="1" lang="ja-JP" altLang="en-US" dirty="0"/>
              <a:t>月</a:t>
            </a:r>
            <a:r>
              <a:rPr kumimoji="1" lang="en-US" altLang="ja-JP" dirty="0"/>
              <a:t>DD</a:t>
            </a:r>
            <a:r>
              <a:rPr kumimoji="1" lang="ja-JP" altLang="en-US" dirty="0"/>
              <a:t>日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0A061519-593B-4583-88C7-1817E093F4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5559" y="6312939"/>
            <a:ext cx="2632406" cy="209873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0A03E4-2FE1-4EDD-935F-431E5C452D4E}"/>
              </a:ext>
            </a:extLst>
          </p:cNvPr>
          <p:cNvSpPr txBox="1"/>
          <p:nvPr userDrawn="1"/>
        </p:nvSpPr>
        <p:spPr>
          <a:xfrm>
            <a:off x="7583648" y="290741"/>
            <a:ext cx="1212355" cy="276999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200" dirty="0"/>
              <a:t>社内限り</a:t>
            </a:r>
          </a:p>
        </p:txBody>
      </p:sp>
      <p:sp>
        <p:nvSpPr>
          <p:cNvPr id="10" name="テキスト プレースホルダー 15">
            <a:extLst>
              <a:ext uri="{FF2B5EF4-FFF2-40B4-BE49-F238E27FC236}">
                <a16:creationId xmlns:a16="http://schemas.microsoft.com/office/drawing/2014/main" id="{FE62D101-D171-4C9A-B5D7-807DFAE4D4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70469" y="3676389"/>
            <a:ext cx="3603059" cy="2923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300"/>
            </a:lvl1pPr>
          </a:lstStyle>
          <a:p>
            <a:pPr lvl="0"/>
            <a:r>
              <a:rPr kumimoji="1" lang="ja-JP" altLang="en-US" dirty="0"/>
              <a:t>〇〇部　</a:t>
            </a:r>
            <a:r>
              <a:rPr kumimoji="1" lang="en-US" altLang="ja-JP" dirty="0"/>
              <a:t>XX</a:t>
            </a:r>
            <a:r>
              <a:rPr kumimoji="1" lang="ja-JP" altLang="en-US" dirty="0"/>
              <a:t>グループ</a:t>
            </a:r>
          </a:p>
        </p:txBody>
      </p:sp>
    </p:spTree>
    <p:extLst>
      <p:ext uri="{BB962C8B-B14F-4D97-AF65-F5344CB8AC3E}">
        <p14:creationId xmlns:p14="http://schemas.microsoft.com/office/powerpoint/2010/main" val="544808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F762B5-7C88-4ED4-8DEB-B4DF9D711D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/>
              <a:t>タイトル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2FD4A49-9811-450E-BA70-BC633E2D4D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12791" y="6678414"/>
            <a:ext cx="207354" cy="144000"/>
          </a:xfrm>
        </p:spPr>
        <p:txBody>
          <a:bodyPr/>
          <a:lstStyle/>
          <a:p>
            <a:fld id="{9861603B-395F-4735-8B4B-D01A92F695FD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DAB76E4-DAF0-4DF1-8FFC-7DFD5671D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9704" y="6704247"/>
            <a:ext cx="2880000" cy="92333"/>
          </a:xfrm>
        </p:spPr>
        <p:txBody>
          <a:bodyPr/>
          <a:lstStyle>
            <a:lvl1pPr>
              <a:defRPr/>
            </a:lvl1pPr>
          </a:lstStyle>
          <a:p>
            <a:pPr defTabSz="914400"/>
            <a:r>
              <a:rPr lang="en-US" altLang="ja-JP" dirty="0"/>
              <a:t>Copyright © ENEOS Systems </a:t>
            </a:r>
            <a:r>
              <a:rPr lang="en-US" altLang="ja-JP" dirty="0" err="1"/>
              <a:t>Co.,Ltd</a:t>
            </a:r>
            <a:r>
              <a:rPr lang="en-US" altLang="ja-JP" dirty="0"/>
              <a:t>. All Rights Reserved.</a:t>
            </a:r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1731013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>
            <a:extLst>
              <a:ext uri="{FF2B5EF4-FFF2-40B4-BE49-F238E27FC236}">
                <a16:creationId xmlns:a16="http://schemas.microsoft.com/office/drawing/2014/main" id="{D3ABF7EB-62CD-4255-A13E-F4656F7C4A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" y="0"/>
            <a:ext cx="9142984" cy="6857999"/>
          </a:xfrm>
          <a:prstGeom prst="rect">
            <a:avLst/>
          </a:prstGeom>
        </p:spPr>
      </p:pic>
      <p:sp>
        <p:nvSpPr>
          <p:cNvPr id="9" name="タイトル 8">
            <a:extLst>
              <a:ext uri="{FF2B5EF4-FFF2-40B4-BE49-F238E27FC236}">
                <a16:creationId xmlns:a16="http://schemas.microsoft.com/office/drawing/2014/main" id="{0F17052A-1730-4D93-A50B-A1819641D3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2000" y="2628000"/>
            <a:ext cx="7200000" cy="540000"/>
          </a:xfrm>
        </p:spPr>
        <p:txBody>
          <a:bodyPr lIns="0" tIns="108000" rIns="0" bIns="108000" anchor="t"/>
          <a:lstStyle>
            <a:lvl1pPr algn="ctr">
              <a:defRPr sz="3200"/>
            </a:lvl1pPr>
          </a:lstStyle>
          <a:p>
            <a:r>
              <a:rPr kumimoji="1" lang="ja-JP" altLang="en-US" dirty="0"/>
              <a:t>タイトル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0A061519-593B-4583-88C7-1817E093F4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5559" y="6312939"/>
            <a:ext cx="2632406" cy="209873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0A03E4-2FE1-4EDD-935F-431E5C452D4E}"/>
              </a:ext>
            </a:extLst>
          </p:cNvPr>
          <p:cNvSpPr txBox="1"/>
          <p:nvPr userDrawn="1"/>
        </p:nvSpPr>
        <p:spPr>
          <a:xfrm>
            <a:off x="7583648" y="290741"/>
            <a:ext cx="1212355" cy="276999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200" dirty="0"/>
              <a:t>関係者限り</a:t>
            </a:r>
          </a:p>
        </p:txBody>
      </p:sp>
      <p:sp>
        <p:nvSpPr>
          <p:cNvPr id="7" name="テキスト プレースホルダー 15">
            <a:extLst>
              <a:ext uri="{FF2B5EF4-FFF2-40B4-BE49-F238E27FC236}">
                <a16:creationId xmlns:a16="http://schemas.microsoft.com/office/drawing/2014/main" id="{DDAF18DD-B775-4FE8-A9CE-DB874EBA75D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70471" y="3276000"/>
            <a:ext cx="3603059" cy="2923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300"/>
            </a:lvl1pPr>
          </a:lstStyle>
          <a:p>
            <a:pPr lvl="0"/>
            <a:r>
              <a:rPr kumimoji="1" lang="en-US" altLang="ja-JP" dirty="0"/>
              <a:t>YYYY</a:t>
            </a:r>
            <a:r>
              <a:rPr kumimoji="1" lang="ja-JP" altLang="en-US" dirty="0"/>
              <a:t>年</a:t>
            </a:r>
            <a:r>
              <a:rPr kumimoji="1" lang="en-US" altLang="ja-JP" dirty="0"/>
              <a:t>MM</a:t>
            </a:r>
            <a:r>
              <a:rPr kumimoji="1" lang="ja-JP" altLang="en-US" dirty="0"/>
              <a:t>月</a:t>
            </a:r>
            <a:r>
              <a:rPr kumimoji="1" lang="en-US" altLang="ja-JP" dirty="0"/>
              <a:t>DD</a:t>
            </a:r>
            <a:r>
              <a:rPr kumimoji="1" lang="ja-JP" altLang="en-US" dirty="0"/>
              <a:t>日</a:t>
            </a:r>
          </a:p>
        </p:txBody>
      </p:sp>
      <p:sp>
        <p:nvSpPr>
          <p:cNvPr id="8" name="テキスト プレースホルダー 15">
            <a:extLst>
              <a:ext uri="{FF2B5EF4-FFF2-40B4-BE49-F238E27FC236}">
                <a16:creationId xmlns:a16="http://schemas.microsoft.com/office/drawing/2014/main" id="{FF788628-2E6F-4816-BC41-B376889B26C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70469" y="3676389"/>
            <a:ext cx="3603059" cy="2923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300"/>
            </a:lvl1pPr>
          </a:lstStyle>
          <a:p>
            <a:pPr lvl="0"/>
            <a:r>
              <a:rPr kumimoji="1" lang="ja-JP" altLang="en-US" dirty="0"/>
              <a:t>〇〇部　</a:t>
            </a:r>
            <a:r>
              <a:rPr kumimoji="1" lang="en-US" altLang="ja-JP" dirty="0"/>
              <a:t>XX</a:t>
            </a:r>
            <a:r>
              <a:rPr kumimoji="1" lang="ja-JP" altLang="en-US" dirty="0"/>
              <a:t>グループ</a:t>
            </a:r>
          </a:p>
        </p:txBody>
      </p:sp>
    </p:spTree>
    <p:extLst>
      <p:ext uri="{BB962C8B-B14F-4D97-AF65-F5344CB8AC3E}">
        <p14:creationId xmlns:p14="http://schemas.microsoft.com/office/powerpoint/2010/main" val="3671097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F762B5-7C88-4ED4-8DEB-B4DF9D711D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/>
              <a:t>タイトル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2FD4A49-9811-450E-BA70-BC633E2D4D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12791" y="6678414"/>
            <a:ext cx="207354" cy="144000"/>
          </a:xfrm>
        </p:spPr>
        <p:txBody>
          <a:bodyPr/>
          <a:lstStyle/>
          <a:p>
            <a:fld id="{9861603B-395F-4735-8B4B-D01A92F695FD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DAB76E4-DAF0-4DF1-8FFC-7DFD5671D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9704" y="6704247"/>
            <a:ext cx="2880000" cy="92333"/>
          </a:xfrm>
        </p:spPr>
        <p:txBody>
          <a:bodyPr/>
          <a:lstStyle>
            <a:lvl1pPr>
              <a:defRPr/>
            </a:lvl1pPr>
          </a:lstStyle>
          <a:p>
            <a:pPr defTabSz="914400"/>
            <a:r>
              <a:rPr lang="en-US" altLang="ja-JP" dirty="0"/>
              <a:t>Copyright © ENEOS Systems </a:t>
            </a:r>
            <a:r>
              <a:rPr lang="en-US" altLang="ja-JP" dirty="0" err="1"/>
              <a:t>Co.,Ltd</a:t>
            </a:r>
            <a:r>
              <a:rPr lang="en-US" altLang="ja-JP" dirty="0"/>
              <a:t>. All Rights Reserved.</a:t>
            </a:r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347949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58E1BE4A-421F-4C8F-A9D4-D97017486B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" y="0"/>
            <a:ext cx="9142984" cy="685799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2791" y="6678000"/>
            <a:ext cx="207354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861603B-395F-4735-8B4B-D01A92F695FD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9" name="タイトル プレースホルダー 8">
            <a:extLst>
              <a:ext uri="{FF2B5EF4-FFF2-40B4-BE49-F238E27FC236}">
                <a16:creationId xmlns:a16="http://schemas.microsoft.com/office/drawing/2014/main" id="{A88EF844-E71F-43B0-8423-063072E85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97" y="148129"/>
            <a:ext cx="7560000" cy="432256"/>
          </a:xfrm>
          <a:prstGeom prst="rect">
            <a:avLst/>
          </a:prstGeom>
        </p:spPr>
        <p:txBody>
          <a:bodyPr vert="horz" lIns="72000" tIns="36000" rIns="72000" bIns="36000" rtlCol="0" anchor="ctr">
            <a:noAutofit/>
          </a:bodyPr>
          <a:lstStyle/>
          <a:p>
            <a:r>
              <a:rPr kumimoji="1" lang="ja-JP" altLang="en-US" dirty="0"/>
              <a:t>タイトル</a:t>
            </a: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2C7433F3-9002-41BF-ABF4-92907CDE59F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29704" y="6703200"/>
            <a:ext cx="2880000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r" eaLnBrk="0" fontAlgn="base" hangingPunct="0">
              <a:spcBef>
                <a:spcPct val="0"/>
              </a:spcBef>
              <a:spcAft>
                <a:spcPct val="0"/>
              </a:spcAft>
              <a:defRPr sz="600" baseline="0">
                <a:solidFill>
                  <a:schemeClr val="tx1"/>
                </a:solidFill>
                <a:latin typeface="+mn-lt"/>
                <a:ea typeface="+mn-ea"/>
              </a:defRPr>
            </a:lvl1pPr>
            <a:lvl2pPr indent="8686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/>
            <a:r>
              <a:rPr lang="en-US" altLang="ja-JP" dirty="0"/>
              <a:t>Copyright © ENEOS Systems </a:t>
            </a:r>
            <a:r>
              <a:rPr lang="en-US" altLang="ja-JP" dirty="0" err="1"/>
              <a:t>Co.,Ltd</a:t>
            </a:r>
            <a:r>
              <a:rPr lang="en-US" altLang="ja-JP" dirty="0"/>
              <a:t>. All Rights Reserved.</a:t>
            </a:r>
            <a:endParaRPr lang="ja-JP" altLang="ja-JP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A81567FE-3A44-4E52-A870-5F22F3D46FD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98688" y="6594372"/>
            <a:ext cx="2204567" cy="175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005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58E1BE4A-421F-4C8F-A9D4-D97017486B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" y="0"/>
            <a:ext cx="9142984" cy="685799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2791" y="6678000"/>
            <a:ext cx="207354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861603B-395F-4735-8B4B-D01A92F695FD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9" name="タイトル プレースホルダー 8">
            <a:extLst>
              <a:ext uri="{FF2B5EF4-FFF2-40B4-BE49-F238E27FC236}">
                <a16:creationId xmlns:a16="http://schemas.microsoft.com/office/drawing/2014/main" id="{A88EF844-E71F-43B0-8423-063072E85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97" y="148129"/>
            <a:ext cx="7560000" cy="432256"/>
          </a:xfrm>
          <a:prstGeom prst="rect">
            <a:avLst/>
          </a:prstGeom>
        </p:spPr>
        <p:txBody>
          <a:bodyPr vert="horz" lIns="72000" tIns="36000" rIns="72000" bIns="36000" rtlCol="0" anchor="ctr">
            <a:noAutofit/>
          </a:bodyPr>
          <a:lstStyle/>
          <a:p>
            <a:r>
              <a:rPr kumimoji="1" lang="ja-JP" altLang="en-US" dirty="0"/>
              <a:t>タイトル</a:t>
            </a: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2C7433F3-9002-41BF-ABF4-92907CDE59F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29704" y="6703200"/>
            <a:ext cx="2880000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r" eaLnBrk="0" fontAlgn="base" hangingPunct="0">
              <a:spcBef>
                <a:spcPct val="0"/>
              </a:spcBef>
              <a:spcAft>
                <a:spcPct val="0"/>
              </a:spcAft>
              <a:defRPr sz="600" baseline="0">
                <a:solidFill>
                  <a:schemeClr val="tx1"/>
                </a:solidFill>
                <a:latin typeface="+mn-lt"/>
                <a:ea typeface="+mn-ea"/>
              </a:defRPr>
            </a:lvl1pPr>
            <a:lvl2pPr indent="8686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/>
            <a:r>
              <a:rPr lang="en-US" altLang="ja-JP" dirty="0"/>
              <a:t>Copyright © ENEOS Systems </a:t>
            </a:r>
            <a:r>
              <a:rPr lang="en-US" altLang="ja-JP" dirty="0" err="1"/>
              <a:t>Co.,Ltd</a:t>
            </a:r>
            <a:r>
              <a:rPr lang="en-US" altLang="ja-JP" dirty="0"/>
              <a:t>. All Rights Reserved.</a:t>
            </a:r>
            <a:endParaRPr lang="ja-JP" altLang="ja-JP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A81567FE-3A44-4E52-A870-5F22F3D46FD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98688" y="6594372"/>
            <a:ext cx="2204567" cy="175763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5482084-DC89-490C-87A3-97F5E1903816}"/>
              </a:ext>
            </a:extLst>
          </p:cNvPr>
          <p:cNvSpPr txBox="1"/>
          <p:nvPr userDrawn="1"/>
        </p:nvSpPr>
        <p:spPr>
          <a:xfrm>
            <a:off x="7968614" y="215241"/>
            <a:ext cx="827389" cy="276999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200" dirty="0"/>
              <a:t>社内限り</a:t>
            </a:r>
          </a:p>
        </p:txBody>
      </p:sp>
    </p:spTree>
    <p:extLst>
      <p:ext uri="{BB962C8B-B14F-4D97-AF65-F5344CB8AC3E}">
        <p14:creationId xmlns:p14="http://schemas.microsoft.com/office/powerpoint/2010/main" val="689449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58E1BE4A-421F-4C8F-A9D4-D97017486B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" y="0"/>
            <a:ext cx="9142984" cy="685799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2791" y="6678000"/>
            <a:ext cx="207354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861603B-395F-4735-8B4B-D01A92F695FD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9" name="タイトル プレースホルダー 8">
            <a:extLst>
              <a:ext uri="{FF2B5EF4-FFF2-40B4-BE49-F238E27FC236}">
                <a16:creationId xmlns:a16="http://schemas.microsoft.com/office/drawing/2014/main" id="{A88EF844-E71F-43B0-8423-063072E85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97" y="148129"/>
            <a:ext cx="7560000" cy="432256"/>
          </a:xfrm>
          <a:prstGeom prst="rect">
            <a:avLst/>
          </a:prstGeom>
        </p:spPr>
        <p:txBody>
          <a:bodyPr vert="horz" lIns="72000" tIns="36000" rIns="72000" bIns="36000" rtlCol="0" anchor="ctr">
            <a:noAutofit/>
          </a:bodyPr>
          <a:lstStyle/>
          <a:p>
            <a:r>
              <a:rPr kumimoji="1" lang="ja-JP" altLang="en-US" dirty="0"/>
              <a:t>タイトル</a:t>
            </a: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2C7433F3-9002-41BF-ABF4-92907CDE59F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29704" y="6703200"/>
            <a:ext cx="2880000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r" eaLnBrk="0" fontAlgn="base" hangingPunct="0">
              <a:spcBef>
                <a:spcPct val="0"/>
              </a:spcBef>
              <a:spcAft>
                <a:spcPct val="0"/>
              </a:spcAft>
              <a:defRPr sz="600" baseline="0">
                <a:solidFill>
                  <a:schemeClr val="tx1"/>
                </a:solidFill>
                <a:latin typeface="+mn-lt"/>
                <a:ea typeface="+mn-ea"/>
              </a:defRPr>
            </a:lvl1pPr>
            <a:lvl2pPr indent="8686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/>
            <a:r>
              <a:rPr lang="en-US" altLang="ja-JP" dirty="0"/>
              <a:t>Copyright © ENEOS Systems </a:t>
            </a:r>
            <a:r>
              <a:rPr lang="en-US" altLang="ja-JP" dirty="0" err="1"/>
              <a:t>Co.,Ltd</a:t>
            </a:r>
            <a:r>
              <a:rPr lang="en-US" altLang="ja-JP" dirty="0"/>
              <a:t>. All Rights Reserved.</a:t>
            </a:r>
            <a:endParaRPr lang="ja-JP" altLang="ja-JP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A81567FE-3A44-4E52-A870-5F22F3D46FD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98688" y="6594372"/>
            <a:ext cx="2204567" cy="175763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5482084-DC89-490C-87A3-97F5E1903816}"/>
              </a:ext>
            </a:extLst>
          </p:cNvPr>
          <p:cNvSpPr txBox="1"/>
          <p:nvPr userDrawn="1"/>
        </p:nvSpPr>
        <p:spPr>
          <a:xfrm>
            <a:off x="7968614" y="215241"/>
            <a:ext cx="965661" cy="276999"/>
          </a:xfrm>
          <a:prstGeom prst="rect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200" dirty="0"/>
              <a:t>関係者限り</a:t>
            </a:r>
          </a:p>
        </p:txBody>
      </p:sp>
    </p:spTree>
    <p:extLst>
      <p:ext uri="{BB962C8B-B14F-4D97-AF65-F5344CB8AC3E}">
        <p14:creationId xmlns:p14="http://schemas.microsoft.com/office/powerpoint/2010/main" val="3558193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>
            <a:extLst>
              <a:ext uri="{FF2B5EF4-FFF2-40B4-BE49-F238E27FC236}">
                <a16:creationId xmlns:a16="http://schemas.microsoft.com/office/drawing/2014/main" id="{3BC4A50A-0945-4F91-A7A9-639AA90B208F}"/>
              </a:ext>
            </a:extLst>
          </p:cNvPr>
          <p:cNvSpPr txBox="1">
            <a:spLocks/>
          </p:cNvSpPr>
          <p:nvPr/>
        </p:nvSpPr>
        <p:spPr>
          <a:xfrm>
            <a:off x="917756" y="1979196"/>
            <a:ext cx="7200000" cy="1076441"/>
          </a:xfrm>
          <a:prstGeom prst="rect">
            <a:avLst/>
          </a:prstGeom>
        </p:spPr>
        <p:txBody>
          <a:bodyPr lIns="0" tIns="108000" rIns="0" bIns="108000" anchor="t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5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/>
                <a:ea typeface="Meiryo UI"/>
                <a:cs typeface="+mj-cs"/>
              </a:rPr>
              <a:t>健康経営の取り組み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40D14AA-21A8-4727-B0C7-C851191EC9A8}"/>
              </a:ext>
            </a:extLst>
          </p:cNvPr>
          <p:cNvSpPr txBox="1"/>
          <p:nvPr/>
        </p:nvSpPr>
        <p:spPr>
          <a:xfrm>
            <a:off x="2092268" y="3514239"/>
            <a:ext cx="4726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ENEOS</a:t>
            </a:r>
            <a:r>
              <a:rPr kumimoji="1" lang="ja-JP" altLang="en-US" sz="2800" dirty="0"/>
              <a:t>システムズ株式会社</a:t>
            </a:r>
          </a:p>
        </p:txBody>
      </p:sp>
    </p:spTree>
    <p:extLst>
      <p:ext uri="{BB962C8B-B14F-4D97-AF65-F5344CB8AC3E}">
        <p14:creationId xmlns:p14="http://schemas.microsoft.com/office/powerpoint/2010/main" val="707024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10E295D-B859-4FC5-96D0-AC30AA59019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1603B-395F-4735-8B4B-D01A92F695FD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FB6A39C-AB5E-45D9-AD1F-D1F2F7A5B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r>
              <a:rPr lang="en-US" altLang="ja-JP"/>
              <a:t>Copyright © ENEOS Systems Co.,Ltd. All Rights Reserved.</a:t>
            </a:r>
            <a:endParaRPr lang="ja-JP" altLang="ja-JP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AD873347-C27F-420C-841B-70F1155CC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663" y="147638"/>
            <a:ext cx="7559675" cy="433387"/>
          </a:xfrm>
        </p:spPr>
        <p:txBody>
          <a:bodyPr/>
          <a:lstStyle/>
          <a:p>
            <a:r>
              <a:rPr kumimoji="1" lang="ja-JP" altLang="en-US" sz="3200" dirty="0"/>
              <a:t>健康増進</a:t>
            </a:r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2BFBD1B-CAC9-499E-ACEF-12A326BB24D3}"/>
              </a:ext>
            </a:extLst>
          </p:cNvPr>
          <p:cNvSpPr txBox="1"/>
          <p:nvPr/>
        </p:nvSpPr>
        <p:spPr>
          <a:xfrm>
            <a:off x="106530" y="823720"/>
            <a:ext cx="903747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prstClr val="black"/>
                </a:solidFill>
                <a:latin typeface="Meiryo UI"/>
                <a:ea typeface="Meiryo UI"/>
              </a:rPr>
              <a:t>（１）私たちは、働く人の健康は企業の継続および発展の</a:t>
            </a:r>
            <a:endParaRPr lang="en-US" altLang="ja-JP" sz="2800" dirty="0">
              <a:solidFill>
                <a:prstClr val="black"/>
              </a:solidFill>
              <a:latin typeface="Meiryo UI"/>
              <a:ea typeface="Meiryo UI"/>
            </a:endParaRPr>
          </a:p>
          <a:p>
            <a:r>
              <a:rPr lang="ja-JP" altLang="en-US" sz="2800" dirty="0">
                <a:solidFill>
                  <a:prstClr val="black"/>
                </a:solidFill>
                <a:latin typeface="Meiryo UI"/>
                <a:ea typeface="Meiryo UI"/>
              </a:rPr>
              <a:t>　　　　 基盤であるとの認識のもと、心身の健康を維持・増進</a:t>
            </a:r>
            <a:endParaRPr lang="en-US" altLang="ja-JP" sz="2800" dirty="0">
              <a:solidFill>
                <a:prstClr val="black"/>
              </a:solidFill>
              <a:latin typeface="Meiryo UI"/>
              <a:ea typeface="Meiryo UI"/>
            </a:endParaRPr>
          </a:p>
          <a:p>
            <a:r>
              <a:rPr lang="en-US" altLang="ja-JP" sz="2800" dirty="0">
                <a:solidFill>
                  <a:prstClr val="black"/>
                </a:solidFill>
                <a:latin typeface="Meiryo UI"/>
                <a:ea typeface="Meiryo UI"/>
              </a:rPr>
              <a:t>         </a:t>
            </a:r>
            <a:r>
              <a:rPr lang="ja-JP" altLang="en-US" sz="2800" dirty="0">
                <a:solidFill>
                  <a:prstClr val="black"/>
                </a:solidFill>
                <a:latin typeface="Meiryo UI"/>
                <a:ea typeface="Meiryo UI"/>
              </a:rPr>
              <a:t>するための取組みを積極的に支援し、健康確保のため</a:t>
            </a:r>
            <a:endParaRPr lang="en-US" altLang="ja-JP" sz="2800" dirty="0">
              <a:solidFill>
                <a:prstClr val="black"/>
              </a:solidFill>
              <a:latin typeface="Meiryo UI"/>
              <a:ea typeface="Meiryo UI"/>
            </a:endParaRPr>
          </a:p>
          <a:p>
            <a:r>
              <a:rPr lang="en-US" altLang="ja-JP" sz="2800" dirty="0">
                <a:solidFill>
                  <a:prstClr val="black"/>
                </a:solidFill>
                <a:latin typeface="Meiryo UI"/>
                <a:ea typeface="Meiryo UI"/>
              </a:rPr>
              <a:t>         </a:t>
            </a:r>
            <a:r>
              <a:rPr lang="ja-JP" altLang="en-US" sz="2800" dirty="0">
                <a:solidFill>
                  <a:prstClr val="black"/>
                </a:solidFill>
                <a:latin typeface="Meiryo UI"/>
                <a:ea typeface="Meiryo UI"/>
              </a:rPr>
              <a:t>の努力を尽くします。</a:t>
            </a:r>
            <a:endParaRPr lang="en-US" altLang="ja-JP" sz="2800" dirty="0">
              <a:solidFill>
                <a:prstClr val="black"/>
              </a:solidFill>
              <a:latin typeface="Meiryo UI"/>
              <a:ea typeface="Meiryo UI"/>
            </a:endParaRPr>
          </a:p>
          <a:p>
            <a:endParaRPr kumimoji="1" lang="en-US" altLang="ja-JP" sz="2800" dirty="0">
              <a:solidFill>
                <a:prstClr val="black"/>
              </a:solidFill>
              <a:latin typeface="Meiryo UI"/>
              <a:ea typeface="Meiryo UI"/>
            </a:endParaRPr>
          </a:p>
          <a:p>
            <a:br>
              <a:rPr lang="ja-JP" altLang="en-US" sz="2800" dirty="0">
                <a:solidFill>
                  <a:prstClr val="black"/>
                </a:solidFill>
                <a:latin typeface="Meiryo UI"/>
                <a:ea typeface="Meiryo UI"/>
              </a:rPr>
            </a:br>
            <a:r>
              <a:rPr lang="ja-JP" altLang="en-US" sz="2800" dirty="0">
                <a:solidFill>
                  <a:prstClr val="black"/>
                </a:solidFill>
                <a:latin typeface="Meiryo UI"/>
                <a:ea typeface="Meiryo UI"/>
              </a:rPr>
              <a:t>（２）私たちは、従業員およびその家族の健康が、競争力の</a:t>
            </a:r>
            <a:endParaRPr lang="en-US" altLang="ja-JP" sz="2800" dirty="0">
              <a:solidFill>
                <a:prstClr val="black"/>
              </a:solidFill>
              <a:latin typeface="Meiryo UI"/>
              <a:ea typeface="Meiryo UI"/>
            </a:endParaRPr>
          </a:p>
          <a:p>
            <a:r>
              <a:rPr lang="en-US" altLang="ja-JP" sz="2800" dirty="0">
                <a:solidFill>
                  <a:prstClr val="black"/>
                </a:solidFill>
                <a:latin typeface="Meiryo UI"/>
                <a:ea typeface="Meiryo UI"/>
              </a:rPr>
              <a:t>         </a:t>
            </a:r>
            <a:r>
              <a:rPr lang="ja-JP" altLang="en-US" sz="2800" dirty="0">
                <a:solidFill>
                  <a:prstClr val="black"/>
                </a:solidFill>
                <a:latin typeface="Meiryo UI"/>
                <a:ea typeface="Meiryo UI"/>
              </a:rPr>
              <a:t>源泉である従業員の活力・生産性向上や組織活性化</a:t>
            </a:r>
            <a:endParaRPr lang="en-US" altLang="ja-JP" sz="2800" dirty="0">
              <a:solidFill>
                <a:prstClr val="black"/>
              </a:solidFill>
              <a:latin typeface="Meiryo UI"/>
              <a:ea typeface="Meiryo UI"/>
            </a:endParaRPr>
          </a:p>
          <a:p>
            <a:r>
              <a:rPr lang="en-US" altLang="ja-JP" sz="2800" dirty="0">
                <a:solidFill>
                  <a:prstClr val="black"/>
                </a:solidFill>
                <a:latin typeface="Meiryo UI"/>
                <a:ea typeface="Meiryo UI"/>
              </a:rPr>
              <a:t>         </a:t>
            </a:r>
            <a:r>
              <a:rPr lang="ja-JP" altLang="en-US" sz="2800" dirty="0">
                <a:solidFill>
                  <a:prstClr val="black"/>
                </a:solidFill>
                <a:latin typeface="Meiryo UI"/>
                <a:ea typeface="Meiryo UI"/>
              </a:rPr>
              <a:t>につながり、さらには成長戦略実現の原動力になると考</a:t>
            </a:r>
            <a:endParaRPr lang="en-US" altLang="ja-JP" sz="2800" dirty="0">
              <a:solidFill>
                <a:prstClr val="black"/>
              </a:solidFill>
              <a:latin typeface="Meiryo UI"/>
              <a:ea typeface="Meiryo UI"/>
            </a:endParaRPr>
          </a:p>
          <a:p>
            <a:r>
              <a:rPr lang="ja-JP" altLang="en-US" sz="2800" dirty="0">
                <a:solidFill>
                  <a:prstClr val="black"/>
                </a:solidFill>
                <a:latin typeface="Meiryo UI"/>
                <a:ea typeface="Meiryo UI"/>
              </a:rPr>
              <a:t>　　　　 えています。</a:t>
            </a:r>
            <a:endParaRPr kumimoji="1" lang="ja-JP" altLang="en-US" sz="4000" dirty="0">
              <a:solidFill>
                <a:prstClr val="black"/>
              </a:solidFill>
              <a:latin typeface="Meiryo UI"/>
              <a:ea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503251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C6C2D39-D6F2-412C-9270-61AAD3568D6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1603B-395F-4735-8B4B-D01A92F695FD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E27E971-1702-4484-82A9-1AA125C62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r>
              <a:rPr lang="en-US" altLang="ja-JP"/>
              <a:t>Copyright © ENEOS Systems Co.,Ltd. All Rights Reserved.</a:t>
            </a:r>
            <a:endParaRPr lang="ja-JP" altLang="ja-JP" dirty="0"/>
          </a:p>
        </p:txBody>
      </p:sp>
      <p:sp>
        <p:nvSpPr>
          <p:cNvPr id="5" name="タイトル 5">
            <a:extLst>
              <a:ext uri="{FF2B5EF4-FFF2-40B4-BE49-F238E27FC236}">
                <a16:creationId xmlns:a16="http://schemas.microsoft.com/office/drawing/2014/main" id="{62C4FA2F-E6F6-4927-AF0B-65A7FACEA11C}"/>
              </a:ext>
            </a:extLst>
          </p:cNvPr>
          <p:cNvSpPr txBox="1">
            <a:spLocks/>
          </p:cNvSpPr>
          <p:nvPr/>
        </p:nvSpPr>
        <p:spPr>
          <a:xfrm>
            <a:off x="283780" y="104877"/>
            <a:ext cx="8297744" cy="547842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+mj-ea"/>
              </a:rPr>
              <a:t>健康推進体制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1465F0D-C0A7-4F90-A119-CFF0326D550A}"/>
              </a:ext>
            </a:extLst>
          </p:cNvPr>
          <p:cNvSpPr txBox="1"/>
          <p:nvPr/>
        </p:nvSpPr>
        <p:spPr>
          <a:xfrm>
            <a:off x="155903" y="759448"/>
            <a:ext cx="89232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prstClr val="black"/>
                </a:solidFill>
                <a:latin typeface="Meiryo UI"/>
                <a:ea typeface="Meiryo UI"/>
              </a:rPr>
              <a:t>社長を最高責任者と位置づけ、衛生委員会、健康保険組合や各部署と連携し、全社一丸となって各種健康増進施策を推進します。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EAC5BDD7-528B-4068-A029-58B1E2622B70}"/>
              </a:ext>
            </a:extLst>
          </p:cNvPr>
          <p:cNvSpPr txBox="1"/>
          <p:nvPr/>
        </p:nvSpPr>
        <p:spPr>
          <a:xfrm>
            <a:off x="3101377" y="2435861"/>
            <a:ext cx="2275147" cy="461665"/>
          </a:xfrm>
          <a:prstGeom prst="rect">
            <a:avLst/>
          </a:prstGeom>
          <a:noFill/>
          <a:ln w="19050">
            <a:solidFill>
              <a:schemeClr val="accent1">
                <a:alpha val="9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社　長　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FD065787-01CA-41F8-8B03-4221F9B3D8C7}"/>
              </a:ext>
            </a:extLst>
          </p:cNvPr>
          <p:cNvSpPr txBox="1"/>
          <p:nvPr/>
        </p:nvSpPr>
        <p:spPr>
          <a:xfrm>
            <a:off x="3101378" y="3474319"/>
            <a:ext cx="2275147" cy="461665"/>
          </a:xfrm>
          <a:prstGeom prst="rect">
            <a:avLst/>
          </a:prstGeom>
          <a:noFill/>
          <a:ln w="19050">
            <a:solidFill>
              <a:schemeClr val="accent1">
                <a:alpha val="97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担当役員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CE81CFD7-31B1-402D-8D2F-57D1FB7B0A31}"/>
              </a:ext>
            </a:extLst>
          </p:cNvPr>
          <p:cNvSpPr/>
          <p:nvPr/>
        </p:nvSpPr>
        <p:spPr>
          <a:xfrm>
            <a:off x="3270888" y="4536325"/>
            <a:ext cx="2105637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総務部人事グループ</a:t>
            </a:r>
            <a:endParaRPr kumimoji="1" lang="en-US" altLang="ja-JP" sz="1400" dirty="0"/>
          </a:p>
          <a:p>
            <a:pPr algn="ctr"/>
            <a:r>
              <a:rPr kumimoji="1" lang="ja-JP" altLang="en-US" sz="1400" b="1" dirty="0"/>
              <a:t>（健康経営推進）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8DEBDEDF-9C96-4E88-86CC-E0FA1B49AF75}"/>
              </a:ext>
            </a:extLst>
          </p:cNvPr>
          <p:cNvSpPr/>
          <p:nvPr/>
        </p:nvSpPr>
        <p:spPr>
          <a:xfrm>
            <a:off x="478427" y="4536324"/>
            <a:ext cx="2105637" cy="646331"/>
          </a:xfrm>
          <a:prstGeom prst="rect">
            <a:avLst/>
          </a:prstGeom>
          <a:solidFill>
            <a:srgbClr val="00B0F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産業医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衛生委員会</a:t>
            </a: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E18C2CE8-2169-405A-8E07-41C8A1DE1D7B}"/>
              </a:ext>
            </a:extLst>
          </p:cNvPr>
          <p:cNvSpPr/>
          <p:nvPr/>
        </p:nvSpPr>
        <p:spPr>
          <a:xfrm>
            <a:off x="6063349" y="4536324"/>
            <a:ext cx="2105637" cy="646331"/>
          </a:xfrm>
          <a:prstGeom prst="rect">
            <a:avLst/>
          </a:prstGeom>
          <a:solidFill>
            <a:srgbClr val="00B0F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/>
              <a:t>ENEOS</a:t>
            </a:r>
            <a:r>
              <a:rPr kumimoji="1" lang="ja-JP" altLang="en-US" sz="1200" dirty="0"/>
              <a:t>ホールディングス</a:t>
            </a:r>
            <a:endParaRPr kumimoji="1" lang="en-US" altLang="ja-JP" sz="1200" dirty="0"/>
          </a:p>
          <a:p>
            <a:pPr algn="ctr"/>
            <a:r>
              <a:rPr kumimoji="1" lang="en-US" altLang="ja-JP" sz="1200" dirty="0"/>
              <a:t>ENEOS</a:t>
            </a:r>
            <a:r>
              <a:rPr kumimoji="1" lang="ja-JP" altLang="en-US" sz="1200" dirty="0"/>
              <a:t>グループ健康保険組合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D945957F-AFBE-49F0-BEEA-95867BED9F0B}"/>
              </a:ext>
            </a:extLst>
          </p:cNvPr>
          <p:cNvSpPr/>
          <p:nvPr/>
        </p:nvSpPr>
        <p:spPr>
          <a:xfrm>
            <a:off x="3274652" y="5683310"/>
            <a:ext cx="2105637" cy="646331"/>
          </a:xfrm>
          <a:prstGeom prst="rect">
            <a:avLst/>
          </a:prstGeom>
          <a:solidFill>
            <a:srgbClr val="00B0F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各部署</a:t>
            </a:r>
          </a:p>
        </p:txBody>
      </p:sp>
      <p:cxnSp>
        <p:nvCxnSpPr>
          <p:cNvPr id="57" name="コネクタ: カギ線 56">
            <a:extLst>
              <a:ext uri="{FF2B5EF4-FFF2-40B4-BE49-F238E27FC236}">
                <a16:creationId xmlns:a16="http://schemas.microsoft.com/office/drawing/2014/main" id="{26DA2692-9A31-4577-8567-E11E3537B3A6}"/>
              </a:ext>
            </a:extLst>
          </p:cNvPr>
          <p:cNvCxnSpPr>
            <a:cxnSpLocks/>
            <a:stCxn id="54" idx="3"/>
            <a:endCxn id="53" idx="1"/>
          </p:cNvCxnSpPr>
          <p:nvPr/>
        </p:nvCxnSpPr>
        <p:spPr>
          <a:xfrm>
            <a:off x="2584064" y="4859490"/>
            <a:ext cx="686824" cy="1"/>
          </a:xfrm>
          <a:prstGeom prst="bentConnector3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7CA9EDA2-B16B-4C87-9943-C98F34A5FF20}"/>
              </a:ext>
            </a:extLst>
          </p:cNvPr>
          <p:cNvCxnSpPr>
            <a:cxnSpLocks/>
          </p:cNvCxnSpPr>
          <p:nvPr/>
        </p:nvCxnSpPr>
        <p:spPr>
          <a:xfrm>
            <a:off x="4238950" y="5176721"/>
            <a:ext cx="0" cy="4914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9ED129EA-718D-4073-8F3F-128E80FD2CF1}"/>
              </a:ext>
            </a:extLst>
          </p:cNvPr>
          <p:cNvSpPr txBox="1"/>
          <p:nvPr/>
        </p:nvSpPr>
        <p:spPr>
          <a:xfrm>
            <a:off x="2627488" y="4499171"/>
            <a:ext cx="5999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連携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AD31389B-771F-495D-8A7C-862C0F0F3F5D}"/>
              </a:ext>
            </a:extLst>
          </p:cNvPr>
          <p:cNvSpPr txBox="1"/>
          <p:nvPr/>
        </p:nvSpPr>
        <p:spPr>
          <a:xfrm>
            <a:off x="5419949" y="4540469"/>
            <a:ext cx="6865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連携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265C223-69F5-4463-8F0D-531DBE8F1C42}"/>
              </a:ext>
            </a:extLst>
          </p:cNvPr>
          <p:cNvSpPr txBox="1"/>
          <p:nvPr/>
        </p:nvSpPr>
        <p:spPr>
          <a:xfrm>
            <a:off x="4391475" y="5282306"/>
            <a:ext cx="5999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連携</a:t>
            </a:r>
          </a:p>
        </p:txBody>
      </p: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D69FCCEC-B8F7-401C-B660-95C379694FC5}"/>
              </a:ext>
            </a:extLst>
          </p:cNvPr>
          <p:cNvCxnSpPr>
            <a:cxnSpLocks/>
            <a:stCxn id="52" idx="0"/>
            <a:endCxn id="51" idx="2"/>
          </p:cNvCxnSpPr>
          <p:nvPr/>
        </p:nvCxnSpPr>
        <p:spPr>
          <a:xfrm flipH="1" flipV="1">
            <a:off x="4238951" y="2897526"/>
            <a:ext cx="1" cy="57679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7E5309A2-E462-4BC1-8EAC-433E7E295145}"/>
              </a:ext>
            </a:extLst>
          </p:cNvPr>
          <p:cNvCxnSpPr>
            <a:cxnSpLocks/>
            <a:stCxn id="52" idx="2"/>
          </p:cNvCxnSpPr>
          <p:nvPr/>
        </p:nvCxnSpPr>
        <p:spPr>
          <a:xfrm flipH="1">
            <a:off x="4238950" y="3935984"/>
            <a:ext cx="2" cy="63096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コネクタ: カギ線 63">
            <a:extLst>
              <a:ext uri="{FF2B5EF4-FFF2-40B4-BE49-F238E27FC236}">
                <a16:creationId xmlns:a16="http://schemas.microsoft.com/office/drawing/2014/main" id="{54D84AD3-3DFE-4F07-BB36-FDE4DBE5531D}"/>
              </a:ext>
            </a:extLst>
          </p:cNvPr>
          <p:cNvCxnSpPr/>
          <p:nvPr/>
        </p:nvCxnSpPr>
        <p:spPr>
          <a:xfrm>
            <a:off x="5382997" y="4859488"/>
            <a:ext cx="686824" cy="1"/>
          </a:xfrm>
          <a:prstGeom prst="bentConnector3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6037043"/>
      </p:ext>
    </p:extLst>
  </p:cSld>
  <p:clrMapOvr>
    <a:masterClrMapping/>
  </p:clrMapOvr>
</p:sld>
</file>

<file path=ppt/theme/theme1.xml><?xml version="1.0" encoding="utf-8"?>
<a:theme xmlns:a="http://schemas.openxmlformats.org/drawingml/2006/main" name="機密性区分なし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ENEOS‗J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社内限り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ENEOS‗J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関係者限り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ENEOS‗J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F56448F9DAD8942ADE3F7ED15A6BD64" ma:contentTypeVersion="7" ma:contentTypeDescription="新しいドキュメントを作成します。" ma:contentTypeScope="" ma:versionID="037b776db45e4c8566ba33db2ba2f1c5">
  <xsd:schema xmlns:xsd="http://www.w3.org/2001/XMLSchema" xmlns:xs="http://www.w3.org/2001/XMLSchema" xmlns:p="http://schemas.microsoft.com/office/2006/metadata/properties" xmlns:ns2="8f153166-921e-4e98-8aea-06f06e4f4b7e" targetNamespace="http://schemas.microsoft.com/office/2006/metadata/properties" ma:root="true" ma:fieldsID="01c362c0580736b09903df9035b16bb4" ns2:_="">
    <xsd:import namespace="8f153166-921e-4e98-8aea-06f06e4f4b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153166-921e-4e98-8aea-06f06e4f4b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EECB710-6A30-49F3-AB67-94228D0884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153166-921e-4e98-8aea-06f06e4f4b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19D4FCF-B7E1-4267-90B1-17F347F868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530A25-EA45-461D-86A5-3AAA799FFC0E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8f153166-921e-4e98-8aea-06f06e4f4b7e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208</Words>
  <Application>Microsoft Office PowerPoint</Application>
  <PresentationFormat>画面に合わせる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Meiryo UI</vt:lpstr>
      <vt:lpstr>メイリオ</vt:lpstr>
      <vt:lpstr>游ゴシック</vt:lpstr>
      <vt:lpstr>Arial</vt:lpstr>
      <vt:lpstr>機密性区分なし</vt:lpstr>
      <vt:lpstr>社内限り</vt:lpstr>
      <vt:lpstr>関係者限り</vt:lpstr>
      <vt:lpstr>PowerPoint プレゼンテーション</vt:lpstr>
      <vt:lpstr>健康増進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2020-06-17T05:56:17Z</dcterms:created>
  <dcterms:modified xsi:type="dcterms:W3CDTF">2021-09-22T01:21:04Z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0x010100BF56448F9DAD8942ADE3F7ED15A6BD64</vt:lpwstr>
  </property>
</Properties>
</file>